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6" autoAdjust="0"/>
    <p:restoredTop sz="94660"/>
  </p:normalViewPr>
  <p:slideViewPr>
    <p:cSldViewPr>
      <p:cViewPr varScale="1">
        <p:scale>
          <a:sx n="107" d="100"/>
          <a:sy n="107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607DD1F-22E5-427E-9D2E-ABE495C7B08D}" type="datetimeFigureOut">
              <a:rPr lang="en-US" smtClean="0"/>
              <a:t>02/13/2011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BFD538-394D-499C-B3F0-4B7472CCE0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Inversive</a:t>
            </a:r>
            <a:r>
              <a:rPr lang="en-US" dirty="0" smtClean="0"/>
              <a:t> Geometry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Club 2/14/2011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19818" y="2971800"/>
                <a:ext cx="7520940" cy="3579849"/>
              </a:xfrm>
            </p:spPr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The inversion is a transformation about a circle of radius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Basically the inversion turns the space inside out, so everything inside the circle goes outside and everything outside goes inside.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The closer a point is to the center, the farther away the inverse is.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The inverse of a point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 is the point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′</m:t>
                    </m:r>
                  </m:oMath>
                </a14:m>
                <a:r>
                  <a:rPr lang="en-US" dirty="0" smtClean="0"/>
                  <a:t> such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𝑇𝑃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𝑇𝑃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den>
                    </m:f>
                  </m:oMath>
                </a14:m>
                <a:r>
                  <a:rPr lang="en-US" dirty="0" smtClean="0"/>
                  <a:t>,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𝑇𝑃</m:t>
                    </m:r>
                    <m:r>
                      <a:rPr lang="en-US" b="0" i="1" smtClean="0">
                        <a:latin typeface="Cambria Math"/>
                      </a:rPr>
                      <m:t>⋅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818" y="2971800"/>
                <a:ext cx="7520940" cy="3579849"/>
              </a:xfrm>
              <a:blipFill rotWithShape="1">
                <a:blip r:embed="rId2"/>
                <a:stretch>
                  <a:fillRect l="-243" t="-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5880"/>
            <a:ext cx="3474176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51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Properties of the inversion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3886200"/>
                <a:ext cx="7520940" cy="3579849"/>
              </a:xfrm>
            </p:spPr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A line </a:t>
                </a:r>
                <a:r>
                  <a:rPr lang="en-US" b="1" dirty="0" smtClean="0"/>
                  <a:t>passing through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inverts into itself.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A line </a:t>
                </a:r>
                <a:r>
                  <a:rPr lang="en-US" b="1" dirty="0" smtClean="0"/>
                  <a:t>not passing through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inverts into a circle </a:t>
                </a:r>
                <a:r>
                  <a:rPr lang="en-US" b="1" dirty="0" smtClean="0"/>
                  <a:t>passing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A circle </a:t>
                </a:r>
                <a:r>
                  <a:rPr lang="en-US" b="1" dirty="0" smtClean="0"/>
                  <a:t>passing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inverts into a line </a:t>
                </a:r>
                <a:r>
                  <a:rPr lang="en-US" b="1" dirty="0" smtClean="0"/>
                  <a:t>not passing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A circle </a:t>
                </a:r>
                <a:r>
                  <a:rPr lang="en-US" b="1" dirty="0" smtClean="0"/>
                  <a:t>not passing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inverts into another circle.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I’m not going to prove all of these here.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Basically an inversion turns lines into circles and circles into lines.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3886200"/>
                <a:ext cx="7520940" cy="3579849"/>
              </a:xfrm>
              <a:blipFill rotWithShape="1">
                <a:blip r:embed="rId2"/>
                <a:stretch>
                  <a:fillRect l="-243" t="-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09922"/>
            <a:ext cx="2528532" cy="251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1" y="1276847"/>
            <a:ext cx="2676452" cy="2380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78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 and similar triangles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494077"/>
                <a:ext cx="7520940" cy="3209972"/>
              </a:xfrm>
            </p:spPr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An important property of the inversion is that angles are preserved (to an extent).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𝑂𝐴</m:t>
                    </m:r>
                    <m:r>
                      <a:rPr lang="en-US" b="0" i="1" smtClean="0">
                        <a:latin typeface="Cambria Math"/>
                      </a:rPr>
                      <m:t>⋅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𝑂𝐵</m:t>
                    </m:r>
                    <m:r>
                      <a:rPr lang="en-US" b="0" i="1" smtClean="0">
                        <a:latin typeface="Cambria Math"/>
                      </a:rPr>
                      <m:t>⋅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𝑂𝐴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𝑂𝐵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𝑂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𝑂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Thus triangles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𝑂𝐴𝐵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′</m:t>
                    </m:r>
                  </m:oMath>
                </a14:m>
                <a:r>
                  <a:rPr lang="en-US" dirty="0" smtClean="0"/>
                  <a:t> are similar. We have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  <m:r>
                      <a:rPr lang="en-US" b="0" i="1" smtClean="0">
                        <a:latin typeface="Cambria Math"/>
                      </a:rPr>
                      <m:t>𝑂𝐴𝐵</m:t>
                    </m:r>
                    <m:r>
                      <a:rPr lang="en-US" b="0" i="1" smtClean="0">
                        <a:latin typeface="Cambria Math"/>
                      </a:rPr>
                      <m:t>=∠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′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 smtClean="0"/>
                  <a:t>The ratio of similarity,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𝑂𝐵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𝑂𝐴</m:t>
                        </m:r>
                      </m:den>
                    </m:f>
                  </m:oMath>
                </a14:m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𝑂𝐵</m:t>
                        </m:r>
                        <m:r>
                          <a:rPr lang="en-US" b="0" i="1" smtClean="0">
                            <a:latin typeface="Cambria Math"/>
                          </a:rPr>
                          <m:t>⋅</m:t>
                        </m:r>
                        <m:r>
                          <a:rPr lang="en-US" b="0" i="1" smtClean="0">
                            <a:latin typeface="Cambria Math"/>
                          </a:rPr>
                          <m:t>𝑂𝐴</m:t>
                        </m:r>
                      </m:den>
                    </m:f>
                  </m:oMath>
                </a14:m>
                <a:r>
                  <a:rPr lang="en-US" dirty="0" smtClean="0"/>
                  <a:t>. Thus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𝐴𝐵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𝑂𝐴</m:t>
                        </m:r>
                        <m:r>
                          <a:rPr lang="en-US" b="0" i="1" smtClean="0">
                            <a:latin typeface="Cambria Math"/>
                          </a:rPr>
                          <m:t>⋅</m:t>
                        </m:r>
                        <m:r>
                          <a:rPr lang="en-US" b="0" i="1" smtClean="0">
                            <a:latin typeface="Cambria Math"/>
                          </a:rPr>
                          <m:t>𝑂𝐵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494077"/>
                <a:ext cx="7520940" cy="3209972"/>
              </a:xfrm>
              <a:blipFill rotWithShape="1">
                <a:blip r:embed="rId2"/>
                <a:stretch>
                  <a:fillRect l="-324" t="-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3" name="Picture 5" descr="C:\Users\Student\Desktop\upload\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952614"/>
            <a:ext cx="2530413" cy="2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7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 easy problem #1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830646"/>
            <a:ext cx="283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Proposed by </a:t>
            </a:r>
            <a:r>
              <a:rPr lang="en-US" sz="1200" i="1" dirty="0" err="1" smtClean="0"/>
              <a:t>Hotta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Jinsuke</a:t>
            </a:r>
            <a:r>
              <a:rPr lang="en-US" sz="1200" i="1" dirty="0" smtClean="0"/>
              <a:t> (Japan), 1788</a:t>
            </a:r>
            <a:endParaRPr lang="en-US" sz="12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19200"/>
            <a:ext cx="4471191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17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 easy problem #2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830646"/>
            <a:ext cx="3887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International Mathematical Olympiad 2003 Shortlist (G4)</a:t>
            </a:r>
            <a:endParaRPr lang="en-US" sz="12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219200"/>
                <a:ext cx="7520940" cy="3209972"/>
              </a:xfrm>
            </p:spPr>
            <p:txBody>
              <a:bodyPr/>
              <a:lstStyle/>
              <a:p>
                <a:pPr marL="0" indent="0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be distinct circles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are externally tangent </a:t>
                </a:r>
                <a:r>
                  <a:rPr lang="en-US" dirty="0" smtClean="0"/>
                  <a:t>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Γ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are externally tangent at the same point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. Suppose the circles intersect at four distinct points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</m:oMath>
                </a14:m>
                <a:r>
                  <a:rPr lang="en-US" dirty="0" smtClean="0"/>
                  <a:t>. Then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𝐴𝐵</m:t>
                        </m:r>
                        <m:r>
                          <a:rPr lang="en-US" b="0" i="1" smtClean="0">
                            <a:latin typeface="Cambria Math"/>
                          </a:rPr>
                          <m:t>⋅</m:t>
                        </m:r>
                        <m:r>
                          <a:rPr lang="en-US" b="0" i="1" smtClean="0">
                            <a:latin typeface="Cambria Math"/>
                          </a:rPr>
                          <m:t>𝐵𝐶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𝐴𝐷</m:t>
                        </m:r>
                        <m:r>
                          <a:rPr lang="en-US" b="0" i="1" smtClean="0">
                            <a:latin typeface="Cambria Math"/>
                          </a:rPr>
                          <m:t>⋅</m:t>
                        </m:r>
                        <m:r>
                          <a:rPr lang="en-US" b="0" i="1" smtClean="0">
                            <a:latin typeface="Cambria Math"/>
                          </a:rPr>
                          <m:t>𝐷𝐶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219200"/>
                <a:ext cx="7520940" cy="3209972"/>
              </a:xfrm>
              <a:blipFill rotWithShape="1">
                <a:blip r:embed="rId2"/>
                <a:stretch>
                  <a:fillRect l="-405" t="-569" r="-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C:\Users\Student\Desktop\upload\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3886200" cy="416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60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 easy problem #3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830646"/>
            <a:ext cx="2552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Israeli Mathematical Olympiad 1995</a:t>
            </a:r>
            <a:endParaRPr lang="en-US" sz="12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219200"/>
                <a:ext cx="7520940" cy="3209972"/>
              </a:xfrm>
            </p:spPr>
            <p:txBody>
              <a:bodyPr/>
              <a:lstStyle/>
              <a:p>
                <a:pPr marL="0" indent="0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𝑃𝑄</m:t>
                    </m:r>
                  </m:oMath>
                </a14:m>
                <a:r>
                  <a:rPr lang="en-US" dirty="0" smtClean="0"/>
                  <a:t> is the diameter of a semicircle. A circle is tangent to the semicircle and tangent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𝑃𝑄</m:t>
                    </m:r>
                  </m:oMath>
                </a14:m>
                <a:r>
                  <a:rPr lang="en-US" dirty="0" smtClean="0"/>
                  <a:t>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</m:t>
                    </m:r>
                  </m:oMath>
                </a14:m>
                <a:r>
                  <a:rPr lang="en-US" dirty="0" smtClean="0"/>
                  <a:t> is perpendicular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𝑃𝑄</m:t>
                    </m:r>
                  </m:oMath>
                </a14:m>
                <a:r>
                  <a:rPr lang="en-US" dirty="0" smtClean="0"/>
                  <a:t> and is tangent to the circle; it intersects the semicircle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𝑃𝑄</m:t>
                    </m:r>
                  </m:oMath>
                </a14:m>
                <a:r>
                  <a:rPr lang="en-US" dirty="0" smtClean="0"/>
                  <a:t>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. Prove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𝐴𝐶</m:t>
                    </m:r>
                  </m:oMath>
                </a14:m>
                <a:r>
                  <a:rPr lang="en-US" dirty="0" smtClean="0"/>
                  <a:t> bisects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  <m:r>
                      <a:rPr lang="en-US" b="0" i="1" smtClean="0">
                        <a:latin typeface="Cambria Math"/>
                      </a:rPr>
                      <m:t>𝑃𝐴𝐵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219200"/>
                <a:ext cx="7520940" cy="3209972"/>
              </a:xfrm>
              <a:blipFill rotWithShape="1">
                <a:blip r:embed="rId2"/>
                <a:stretch>
                  <a:fillRect l="-405" t="-569" r="-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Student\Desktop\upload\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09" y="2057400"/>
            <a:ext cx="430466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89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123</TotalTime>
  <Words>472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Inversive Geometry</vt:lpstr>
      <vt:lpstr>The inversion</vt:lpstr>
      <vt:lpstr>Basic Properties of the inversion</vt:lpstr>
      <vt:lpstr>Inversion and similar triangles</vt:lpstr>
      <vt:lpstr>Really easy problem #1</vt:lpstr>
      <vt:lpstr>Really easy problem #2</vt:lpstr>
      <vt:lpstr>Really easy problem #3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Inversive Geometry</dc:title>
  <dc:creator>Student</dc:creator>
  <cp:lastModifiedBy>Student</cp:lastModifiedBy>
  <cp:revision>35</cp:revision>
  <dcterms:created xsi:type="dcterms:W3CDTF">2011-02-13T23:13:57Z</dcterms:created>
  <dcterms:modified xsi:type="dcterms:W3CDTF">2011-02-14T01:22:25Z</dcterms:modified>
</cp:coreProperties>
</file>